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7" r:id="rId4"/>
    <p:sldId id="275" r:id="rId5"/>
    <p:sldId id="258" r:id="rId6"/>
    <p:sldId id="278" r:id="rId7"/>
    <p:sldId id="261" r:id="rId8"/>
    <p:sldId id="279" r:id="rId9"/>
    <p:sldId id="262" r:id="rId10"/>
    <p:sldId id="272" r:id="rId11"/>
    <p:sldId id="280" r:id="rId12"/>
    <p:sldId id="274" r:id="rId13"/>
    <p:sldId id="259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81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51E"/>
    <a:srgbClr val="F1FD55"/>
    <a:srgbClr val="F9FEB8"/>
    <a:srgbClr val="FF7C80"/>
    <a:srgbClr val="F1F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D8830-9735-4E59-9CC1-C7AB22891D82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B6BB4-6322-4797-9820-4A78B14C1A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1781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・先生からの条件が挑戦すること</a:t>
            </a: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・市販されている電化製品を一から作ることによって、今まで知らなかった内部構造などを深く知ることができる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B6BB4-6322-4797-9820-4A78B14C1A63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87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6F1947-2A45-4EDB-8551-71FABAA00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9610463-7FA5-4B4F-9347-FF34B4727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462AF2-A51C-48AB-9EB5-918A33F32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D4765C-025F-47A9-BE4B-E3E8067C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B048E8-60B8-4474-B2EF-29F32021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33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D198F7-8A92-4285-9245-EC4E8C6F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464C0A0-755D-49ED-8ADC-7A80CE810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58C001-5BE0-4294-80B5-C34C47AD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8E12DE-20B7-453D-B6B7-F943AC5ED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A58F61-5424-4C32-8920-B654007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48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0CBBBE2-CE66-4351-9F79-AAFDAA701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B8543C5-A30A-4375-996E-7AA120ADD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5FE8C9-B5F7-4838-9FA3-7CD01950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73655A-44FD-4F85-8F01-E4D64011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8C209A-B662-4444-9B4F-8E975294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35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74BBE2-2999-4CD7-81B4-5051FEF7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458A0D-496E-4D42-854A-62A8B3B19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121AB2-E39F-4B48-BFD0-58B163DD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B0ECEF-E08C-41D7-98D2-095A5D87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08FD98-0FF1-443E-AD58-D8110817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5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180EBC-4940-499F-BAA7-E65B54CA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4FEC8C-82A8-4AE7-9D30-81F765910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6949D2-1B44-41FF-8381-D1D32805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F565F1-F58C-4069-849F-7C01F6AE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D02D02-BD79-40DE-8639-DBA3DC57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68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5593B7-FE94-4A84-A58A-5129EE7B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F43218-8A00-4535-A388-FD30E89D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88E783A-979A-4AF7-A1ED-E339801E2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404528-E416-4EF6-A08F-CEC0AF28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57CF5C-BA3D-47B7-96D0-E0ECAE1F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7739411-3941-47EA-B770-BD3AF11B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832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9C488-D1FC-41F9-A619-A2C07150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7561322-9A32-4650-B0A0-B4446E33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9F801F-F72F-484B-B963-DA08BC02A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7CF62A-1259-4576-A3A4-1680A8ED5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3BD796D-9B57-4159-AB51-4DEC3B35C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12DCD2-933D-4D85-B1E9-4B93B2C2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2CBDA5B-B4F2-4DD2-8536-608DF047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079EB19-FC40-4290-906B-248C4F18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64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3CACD-71E9-426C-B530-A8865260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DD8F7A1-85EA-4FDB-9826-5712D248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46562FD-B41F-4273-8B79-C7D65404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C1564A-8271-4232-80EE-1B07E5F5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42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0ADBC25-7F7E-46FE-8C3C-1086F1F9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4DC337-7494-4CA5-8DD4-967DB0313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3C84FD-80FB-4969-926A-1DD55FB3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836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C7ADFD-D3EB-4710-8798-9DA83882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69F1CC-1D97-4F23-A9B5-3C6532FD9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641BB55-7FDE-44D5-A103-C23392A81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19A614-F1AC-4612-8EA4-54EF0251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165C9D6-EADD-46EB-9F11-FF8B2379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8E7AE1-7A64-4F8A-94DC-82FC27D2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63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49AA76-FCA2-4F1E-8F42-5A8EB4D14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0293BA-BD7E-4ED1-995B-B7DAAE738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6234D9-FC6E-4186-AB84-CFD1FB99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15D604-8F9F-40F6-8DCB-401DC2CC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66D72E-B858-4DA2-BB95-FD90C526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058E18-5B84-492B-BB66-8077BE83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867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CD8A8A4-C3FB-4769-BC55-FAAEC57C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8B635E-FDB3-4AC3-81AA-301242ABF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97A317-8C8E-4BDC-A754-CDB5AF288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4DFE18-E359-466A-A180-B98BCEE01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3545EC-A149-4A17-8121-5FD30FDF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0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kiishiSuzunosuke/AIspeaker_yosi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A32B40F-5F35-41C2-99C8-E61BA75FA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30" y="0"/>
            <a:ext cx="689113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29BB719-186B-46D8-AE6F-9731BEA71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304" y="-172119"/>
            <a:ext cx="8403582" cy="1871869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AI</a:t>
            </a:r>
            <a:r>
              <a:rPr kumimoji="1" lang="ja-JP" altLang="en-US" b="1" dirty="0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スピーカー</a:t>
            </a:r>
            <a:r>
              <a:rPr kumimoji="1" lang="ja-JP" altLang="en-US" sz="66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kumimoji="1" lang="en-US" altLang="ja-JP" sz="6600" b="1" dirty="0" err="1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YoSiE</a:t>
            </a:r>
            <a:endParaRPr kumimoji="1" lang="ja-JP" altLang="en-US" sz="6600" b="1" dirty="0">
              <a:solidFill>
                <a:schemeClr val="bg1"/>
              </a:solidFill>
              <a:latin typeface="Palatino Linotype" panose="02040502050505030304" pitchFamily="18" charset="0"/>
              <a:ea typeface="BIZ UDPゴシック" panose="020B0400000000000000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47E9879-2AD5-4BBE-B8BF-A1B977C49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9129" y="4716669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ja-JP" altLang="en-US" sz="3200" b="1" dirty="0">
                <a:solidFill>
                  <a:schemeClr val="bg1"/>
                </a:solidFill>
              </a:rPr>
              <a:t>メンバー</a:t>
            </a:r>
            <a:endParaRPr kumimoji="1" lang="en-US" altLang="ja-JP" sz="3200" b="1" dirty="0">
              <a:solidFill>
                <a:schemeClr val="bg1"/>
              </a:solidFill>
            </a:endParaRPr>
          </a:p>
          <a:p>
            <a:pPr algn="l"/>
            <a:r>
              <a:rPr kumimoji="1" lang="ja-JP" altLang="en-US" sz="3200" b="1" dirty="0">
                <a:solidFill>
                  <a:schemeClr val="bg1"/>
                </a:solidFill>
              </a:rPr>
              <a:t>力石鈴之佑</a:t>
            </a:r>
            <a:endParaRPr kumimoji="1" lang="en-US" altLang="ja-JP" sz="3200" b="1" dirty="0">
              <a:solidFill>
                <a:schemeClr val="bg1"/>
              </a:solidFill>
            </a:endParaRPr>
          </a:p>
          <a:p>
            <a:pPr algn="l"/>
            <a:r>
              <a:rPr lang="ja-JP" altLang="en-US" sz="3200" b="1" dirty="0">
                <a:solidFill>
                  <a:schemeClr val="bg1"/>
                </a:solidFill>
              </a:rPr>
              <a:t>山田晃生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7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98BF54-BC57-4185-9114-612F4D47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ニューラルネットワークとは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259647-47B6-4E60-BCB5-7FE6ACB51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説明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199641-5C1E-4701-A8FE-D2C38B043385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595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63AB57-F94A-40DF-AB8E-788E1082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データを取得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EFE81E-D214-4957-B5FB-7B6A7EB54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DB</a:t>
            </a:r>
          </a:p>
          <a:p>
            <a:r>
              <a:rPr lang="ja-JP" altLang="en-US" dirty="0"/>
              <a:t>カレンダー</a:t>
            </a:r>
            <a:endParaRPr lang="en-US" altLang="ja-JP" dirty="0"/>
          </a:p>
          <a:p>
            <a:r>
              <a:rPr kumimoji="1" lang="en-US" altLang="ja-JP" dirty="0"/>
              <a:t>Web</a:t>
            </a:r>
            <a:r>
              <a:rPr kumimoji="1" lang="ja-JP" altLang="en-US" dirty="0"/>
              <a:t>　など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3038A96-A514-45DB-9E8E-7C8B8149C8B8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95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5BF809-ACD4-4BF8-93E9-B30DF04A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スクレイピング</a:t>
            </a:r>
            <a:r>
              <a:rPr lang="en-US" altLang="ja-JP" dirty="0"/>
              <a:t>】</a:t>
            </a:r>
            <a:r>
              <a:rPr lang="ja-JP" altLang="en-US" dirty="0"/>
              <a:t>→ </a:t>
            </a:r>
            <a:r>
              <a:rPr lang="en-US" altLang="ja-JP" dirty="0"/>
              <a:t>beautifulsoup4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623EFE-82A6-4A3B-B785-623074AFD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Python</a:t>
            </a:r>
            <a:r>
              <a:rPr lang="ja-JP" altLang="en-US" dirty="0"/>
              <a:t>ライブラリ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Web</a:t>
            </a:r>
            <a:r>
              <a:rPr lang="ja-JP" altLang="en-US" dirty="0"/>
              <a:t>ページからテキストデータを抽出できる</a:t>
            </a:r>
            <a:endParaRPr lang="en-US" altLang="ja-JP" dirty="0"/>
          </a:p>
          <a:p>
            <a:pPr lvl="1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3803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86D12F-7345-4D24-AD15-23878B62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スクレイピングの実行結果</a:t>
            </a:r>
            <a:endParaRPr kumimoji="1" lang="ja-JP" altLang="en-US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CCEB5738-3490-48CD-BAFE-23F76AF23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9807"/>
            <a:ext cx="5084195" cy="43513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679753A-C923-42A8-B632-993533F7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981" y="2398745"/>
            <a:ext cx="6252019" cy="435133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F53ECF-BFB8-45A8-AB6E-960B1B76EE29}"/>
              </a:ext>
            </a:extLst>
          </p:cNvPr>
          <p:cNvSpPr txBox="1"/>
          <p:nvPr/>
        </p:nvSpPr>
        <p:spPr>
          <a:xfrm>
            <a:off x="838200" y="1336745"/>
            <a:ext cx="3432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/>
              <a:t>占いの場合</a:t>
            </a:r>
            <a:endParaRPr kumimoji="1" lang="ja-JP" altLang="en-US" sz="4000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41836D4E-4CA6-4C8A-92C5-C9FB5A882D7A}"/>
              </a:ext>
            </a:extLst>
          </p:cNvPr>
          <p:cNvSpPr/>
          <p:nvPr/>
        </p:nvSpPr>
        <p:spPr>
          <a:xfrm>
            <a:off x="5084195" y="4069175"/>
            <a:ext cx="967408" cy="10104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124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342A20-8012-45EC-84A4-CAA2C367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音声合成</a:t>
            </a:r>
            <a:r>
              <a:rPr lang="en-US" altLang="ja-JP" dirty="0"/>
              <a:t>】→ Open </a:t>
            </a:r>
            <a:r>
              <a:rPr lang="en-US" altLang="ja-JP" dirty="0" err="1"/>
              <a:t>JTalk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D7C2C5-F045-4A3C-A584-59DCBB180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日本語の音声合成システム</a:t>
            </a:r>
            <a:endParaRPr lang="en-US" altLang="ja-JP" dirty="0"/>
          </a:p>
          <a:p>
            <a:r>
              <a:rPr lang="ja-JP" altLang="en-US" dirty="0"/>
              <a:t>ボイスサンプルの種類</a:t>
            </a:r>
            <a:endParaRPr lang="en-US" altLang="ja-JP" dirty="0"/>
          </a:p>
          <a:p>
            <a:r>
              <a:rPr lang="ja-JP" altLang="en-US" dirty="0"/>
              <a:t>パラメータの種類</a:t>
            </a:r>
            <a:endParaRPr lang="en-US" altLang="ja-JP" dirty="0"/>
          </a:p>
        </p:txBody>
      </p:sp>
      <p:pic>
        <p:nvPicPr>
          <p:cNvPr id="4" name="meichan">
            <a:hlinkClick r:id="" action="ppaction://media"/>
            <a:extLst>
              <a:ext uri="{FF2B5EF4-FFF2-40B4-BE49-F238E27FC236}">
                <a16:creationId xmlns:a16="http://schemas.microsoft.com/office/drawing/2014/main" id="{2920CA02-E416-431A-9A78-93C8BB66D4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14322" y="1417638"/>
            <a:ext cx="2971800" cy="516731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EB21EC2-AD36-4011-97D1-2EEA7EDAA527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90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3635FC-4FD1-4DE5-A01E-D8872A6AE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本体：</a:t>
            </a:r>
            <a:r>
              <a:rPr lang="en-US" altLang="ja-JP" dirty="0"/>
              <a:t>Raspberry Pi(</a:t>
            </a:r>
            <a:r>
              <a:rPr lang="ja-JP" altLang="en-US" dirty="0"/>
              <a:t>通称</a:t>
            </a:r>
            <a:r>
              <a:rPr lang="en-US" altLang="ja-JP" dirty="0"/>
              <a:t>:</a:t>
            </a:r>
            <a:r>
              <a:rPr lang="ja-JP" altLang="en-US" dirty="0"/>
              <a:t>ラズパイ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7590E4-00E0-424E-B7DE-2C244D853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手のひらサイズのシングルボードコンピュータ</a:t>
            </a:r>
          </a:p>
          <a:p>
            <a:r>
              <a:rPr lang="ja-JP" altLang="en-US" dirty="0"/>
              <a:t>イギリスのラズベリーパイ財団が開発</a:t>
            </a:r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78E1F1F-85A8-4FBC-93D0-0A4A8147D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211" y="3211148"/>
            <a:ext cx="4913929" cy="289102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4DDDBA-0001-4BD9-97B1-12A3B6B52D19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414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3DF0DB-ADA5-41B7-A838-FC7F128A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このプロジェクトについて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BE4E59-F536-4BAE-9BDC-51CBD7809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ハードウェア</a:t>
            </a:r>
            <a:r>
              <a:rPr lang="en-US" altLang="ja-JP" dirty="0"/>
              <a:t>(Raspberry Pi)</a:t>
            </a:r>
          </a:p>
          <a:p>
            <a:r>
              <a:rPr lang="en-US" altLang="ja-JP" dirty="0"/>
              <a:t>Julius</a:t>
            </a:r>
          </a:p>
          <a:p>
            <a:r>
              <a:rPr lang="en-US" altLang="ja-JP" dirty="0"/>
              <a:t>TensorFlow(</a:t>
            </a:r>
            <a:r>
              <a:rPr lang="ja-JP" altLang="en-US" dirty="0"/>
              <a:t>機械学習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スクレイピング</a:t>
            </a:r>
            <a:endParaRPr lang="en-US" altLang="ja-JP" dirty="0"/>
          </a:p>
          <a:p>
            <a:r>
              <a:rPr lang="en-US" altLang="ja-JP" dirty="0"/>
              <a:t>Open </a:t>
            </a:r>
            <a:r>
              <a:rPr lang="en-US" altLang="ja-JP" dirty="0" err="1"/>
              <a:t>JTalk</a:t>
            </a:r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A311827-53FA-4335-AB72-106975363FD3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277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DF5F99-ECBD-460D-B445-9F7CE8D1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プロジェクトの管理・進め方について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11E8E8-BB48-49C2-B509-71955089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b="1" dirty="0"/>
              <a:t>GitHub</a:t>
            </a:r>
          </a:p>
          <a:p>
            <a:endParaRPr kumimoji="1" lang="en-US" altLang="ja-JP" sz="3200" b="1" dirty="0"/>
          </a:p>
          <a:p>
            <a:r>
              <a:rPr lang="en-US" altLang="ja-JP" sz="3200" b="1" dirty="0" err="1"/>
              <a:t>B</a:t>
            </a:r>
            <a:r>
              <a:rPr kumimoji="1" lang="en-US" altLang="ja-JP" sz="3200" b="1" dirty="0" err="1"/>
              <a:t>rabio</a:t>
            </a:r>
            <a:endParaRPr kumimoji="1" lang="en-US" altLang="ja-JP" sz="3200" b="1" dirty="0"/>
          </a:p>
          <a:p>
            <a:endParaRPr kumimoji="1" lang="en-US" altLang="ja-JP" sz="3200" b="1" dirty="0"/>
          </a:p>
          <a:p>
            <a:r>
              <a:rPr lang="en-US" altLang="ja-JP" sz="3200" b="1" dirty="0"/>
              <a:t>slack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99F9CF5-74F9-4D86-80B7-0C1FD0A55C2E}"/>
              </a:ext>
            </a:extLst>
          </p:cNvPr>
          <p:cNvSpPr txBox="1"/>
          <p:nvPr/>
        </p:nvSpPr>
        <p:spPr>
          <a:xfrm>
            <a:off x="676039" y="3714171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169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000C57-B4D3-4A1C-A081-3317568C7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【GitHub】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316654-6830-4157-B056-004D7D6AA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プロジェクト管理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プロジェクトに関する提案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作業内容・プログラムの共有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>
                <a:hlinkClick r:id="rId2"/>
              </a:rPr>
              <a:t>https://github.com/RikiishiSuzunosuke/AIspeaker_yosie</a:t>
            </a:r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1031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6AED1F-A829-4195-8902-A3BDE628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en-US" altLang="ja-JP" dirty="0" err="1"/>
              <a:t>brabio</a:t>
            </a:r>
            <a:r>
              <a:rPr lang="en-US" altLang="ja-JP" dirty="0"/>
              <a:t>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B80936-CDC8-4A37-87F3-0201D8B5B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ガントチャートによる作業進捗管理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78CC45-B40A-4441-AD03-30512E4DE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02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36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BD88E-EEE1-4A72-885E-675AD150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スピーカー 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4F2AB9-1597-4ED6-AE94-570A02690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56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画像を追加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EC77792-B5D7-468B-83EC-BCAF18E7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26" y="2882900"/>
            <a:ext cx="4572000" cy="3429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597915-4EA3-4D5F-9523-BCB3E56A5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76" y="2882900"/>
            <a:ext cx="2994991" cy="348254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D6CE424-5E3A-48BB-AD23-996874D9CC5E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71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3FB59-8814-4C27-B43B-1A341F72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【slack】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5FB45D-CFFA-4943-9DE7-9EA240271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メンバー同士のプライベートなやり取り、業務連絡等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0A9DD89-AF96-4E74-8030-5266DC9942EB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189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CCEABC-B95F-4A5E-A1E1-490BCEB1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これから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E73979-89EB-4AD7-9006-69F6D760B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Julius</a:t>
            </a:r>
            <a:r>
              <a:rPr lang="ja-JP" altLang="en-US" dirty="0"/>
              <a:t>・機械学習を分担して学習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9EED70B-EC45-4349-A204-0A51F3F4D9A8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217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758B45A-817C-42DE-ABD8-8275B2F1586D}"/>
              </a:ext>
            </a:extLst>
          </p:cNvPr>
          <p:cNvSpPr txBox="1"/>
          <p:nvPr/>
        </p:nvSpPr>
        <p:spPr>
          <a:xfrm>
            <a:off x="602202" y="2510992"/>
            <a:ext cx="11236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/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196218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星: 7 pt 4">
            <a:extLst>
              <a:ext uri="{FF2B5EF4-FFF2-40B4-BE49-F238E27FC236}">
                <a16:creationId xmlns:a16="http://schemas.microsoft.com/office/drawing/2014/main" id="{5F842CEC-7415-40C9-9E53-B4EC3F7D0A48}"/>
              </a:ext>
            </a:extLst>
          </p:cNvPr>
          <p:cNvSpPr/>
          <p:nvPr/>
        </p:nvSpPr>
        <p:spPr>
          <a:xfrm>
            <a:off x="2630555" y="815974"/>
            <a:ext cx="6930887" cy="5804452"/>
          </a:xfrm>
          <a:prstGeom prst="star7">
            <a:avLst/>
          </a:prstGeom>
          <a:solidFill>
            <a:srgbClr val="F1FD5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FF20F36-5681-426E-87A0-7259D308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YoSiE</a:t>
            </a:r>
            <a:r>
              <a:rPr kumimoji="1" lang="ja-JP" altLang="en-US" dirty="0"/>
              <a:t>の外見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16F0A44C-08FE-4A62-86CA-281E4C852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4729" y="1455796"/>
            <a:ext cx="2102537" cy="435133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E4D4ED3-7125-4878-A888-1DA320681F5C}"/>
              </a:ext>
            </a:extLst>
          </p:cNvPr>
          <p:cNvSpPr txBox="1"/>
          <p:nvPr/>
        </p:nvSpPr>
        <p:spPr>
          <a:xfrm>
            <a:off x="5354157" y="5807134"/>
            <a:ext cx="1617906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/>
              <a:t>※</a:t>
            </a:r>
            <a:r>
              <a:rPr lang="ja-JP" altLang="en-US" b="1" dirty="0"/>
              <a:t>イメージ図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215891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B87A13-A231-4995-8BEE-7985E3DC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YoSiE</a:t>
            </a:r>
            <a:r>
              <a:rPr kumimoji="1" lang="ja-JP" altLang="en-US" dirty="0"/>
              <a:t>の振る舞い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7A5823-8A38-4828-A6A8-4DFE186BF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12" y="2248696"/>
            <a:ext cx="870033" cy="1797607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954F9D-585C-4117-B68F-D2C78AC9AF80}"/>
              </a:ext>
            </a:extLst>
          </p:cNvPr>
          <p:cNvSpPr txBox="1"/>
          <p:nvPr/>
        </p:nvSpPr>
        <p:spPr>
          <a:xfrm>
            <a:off x="6570232" y="5793123"/>
            <a:ext cx="2457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err="1"/>
              <a:t>YoSiE</a:t>
            </a:r>
            <a:endParaRPr kumimoji="1" lang="ja-JP" altLang="en-US" sz="2800" b="1" dirty="0"/>
          </a:p>
        </p:txBody>
      </p:sp>
      <p:sp>
        <p:nvSpPr>
          <p:cNvPr id="8" name="吹き出し: 円形 7">
            <a:extLst>
              <a:ext uri="{FF2B5EF4-FFF2-40B4-BE49-F238E27FC236}">
                <a16:creationId xmlns:a16="http://schemas.microsoft.com/office/drawing/2014/main" id="{70F0C143-E189-4914-91EB-21DFE59E0870}"/>
              </a:ext>
            </a:extLst>
          </p:cNvPr>
          <p:cNvSpPr/>
          <p:nvPr/>
        </p:nvSpPr>
        <p:spPr>
          <a:xfrm>
            <a:off x="1575420" y="1753392"/>
            <a:ext cx="3743740" cy="858630"/>
          </a:xfrm>
          <a:prstGeom prst="wedgeEllipseCallout">
            <a:avLst>
              <a:gd name="adj1" fmla="val -22665"/>
              <a:gd name="adj2" fmla="val 696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</a:rPr>
              <a:t>今日の天気は？</a:t>
            </a:r>
            <a:r>
              <a:rPr kumimoji="1" lang="ja-JP" altLang="en-US" sz="2400" dirty="0"/>
              <a:t>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8458343-C631-4D72-A9D4-A1F85AD4E4C3}"/>
              </a:ext>
            </a:extLst>
          </p:cNvPr>
          <p:cNvSpPr txBox="1"/>
          <p:nvPr/>
        </p:nvSpPr>
        <p:spPr>
          <a:xfrm>
            <a:off x="1811772" y="5600689"/>
            <a:ext cx="1934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USER</a:t>
            </a:r>
            <a:endParaRPr kumimoji="1" lang="ja-JP" altLang="en-US" sz="2800" b="1" dirty="0"/>
          </a:p>
        </p:txBody>
      </p:sp>
      <p:sp>
        <p:nvSpPr>
          <p:cNvPr id="13" name="吹き出し: 円形 12">
            <a:extLst>
              <a:ext uri="{FF2B5EF4-FFF2-40B4-BE49-F238E27FC236}">
                <a16:creationId xmlns:a16="http://schemas.microsoft.com/office/drawing/2014/main" id="{D69993FF-5439-4F3F-A9AA-94ADFD159337}"/>
              </a:ext>
            </a:extLst>
          </p:cNvPr>
          <p:cNvSpPr/>
          <p:nvPr/>
        </p:nvSpPr>
        <p:spPr>
          <a:xfrm>
            <a:off x="7068844" y="1530397"/>
            <a:ext cx="3743740" cy="1081625"/>
          </a:xfrm>
          <a:prstGeom prst="wedgeEllipseCallout">
            <a:avLst>
              <a:gd name="adj1" fmla="val -41068"/>
              <a:gd name="adj2" fmla="val 595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今日の神奈川県の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天気は～～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グラフィックス 3" descr="男の人">
            <a:extLst>
              <a:ext uri="{FF2B5EF4-FFF2-40B4-BE49-F238E27FC236}">
                <a16:creationId xmlns:a16="http://schemas.microsoft.com/office/drawing/2014/main" id="{5ED4B8B3-833E-4A79-8905-EF3F8C7C1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904" y="2691900"/>
            <a:ext cx="2908789" cy="290878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09216EF-7FBF-41B6-A1A9-6AA49126D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6429"/>
            <a:ext cx="3257306" cy="2065960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FEFBB6F-DE28-4FA1-AC8F-6E1F30AC15F4}"/>
              </a:ext>
            </a:extLst>
          </p:cNvPr>
          <p:cNvCxnSpPr>
            <a:cxnSpLocks/>
          </p:cNvCxnSpPr>
          <p:nvPr/>
        </p:nvCxnSpPr>
        <p:spPr>
          <a:xfrm flipV="1">
            <a:off x="2779180" y="2772749"/>
            <a:ext cx="198970" cy="891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>
            <a:extLst>
              <a:ext uri="{FF2B5EF4-FFF2-40B4-BE49-F238E27FC236}">
                <a16:creationId xmlns:a16="http://schemas.microsoft.com/office/drawing/2014/main" id="{25F2D24B-A200-402A-A2A4-B8E38F738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87409">
            <a:off x="2797491" y="2914650"/>
            <a:ext cx="243861" cy="14631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7AE7228-2C02-4153-BC3E-B337D5737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83590">
            <a:off x="2756735" y="3075920"/>
            <a:ext cx="243861" cy="1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1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E6A439-A220-4319-8639-4E5D8902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YoSiE</a:t>
            </a:r>
            <a:r>
              <a:rPr lang="ja-JP" altLang="en-US" dirty="0"/>
              <a:t>に出来ること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3282F7-0ECE-48AE-ACC9-7ED43259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「今日の運勢は？」　　　占いの結果を読み上げ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「今何時？」　　　日時を読み上げ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「なにかニュースある？」　　　ニュース読み上げ　など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18FF82E-A1FA-4303-B274-129BCD28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030" y="2827090"/>
            <a:ext cx="652329" cy="43312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E1EEE5F-A7A2-455B-93A4-D9267FE8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320" y="1825625"/>
            <a:ext cx="652329" cy="43285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B5FEC11-A682-4DF5-853A-D77A7D949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666" y="3875304"/>
            <a:ext cx="652329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0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図 39">
            <a:extLst>
              <a:ext uri="{FF2B5EF4-FFF2-40B4-BE49-F238E27FC236}">
                <a16:creationId xmlns:a16="http://schemas.microsoft.com/office/drawing/2014/main" id="{0B94C4AA-62CB-4CDD-A9BB-60EC7E345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70" y="4241993"/>
            <a:ext cx="1472547" cy="1472547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B0AF5BA5-D789-4149-A37A-C4D689832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26" y="996436"/>
            <a:ext cx="1424542" cy="142454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1B7949A-4223-46D9-B855-4538157BBBC3}"/>
              </a:ext>
            </a:extLst>
          </p:cNvPr>
          <p:cNvSpPr txBox="1"/>
          <p:nvPr/>
        </p:nvSpPr>
        <p:spPr>
          <a:xfrm>
            <a:off x="3946810" y="44417"/>
            <a:ext cx="4220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/>
              <a:t>システムの流れ</a:t>
            </a:r>
            <a:endParaRPr lang="en-US" altLang="ja-JP" sz="40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2005A9-C624-4571-BD5D-1069F40911B1}"/>
              </a:ext>
            </a:extLst>
          </p:cNvPr>
          <p:cNvSpPr txBox="1"/>
          <p:nvPr/>
        </p:nvSpPr>
        <p:spPr>
          <a:xfrm>
            <a:off x="2254602" y="2172783"/>
            <a:ext cx="1748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USER</a:t>
            </a:r>
            <a:endParaRPr kumimoji="1" lang="ja-JP" altLang="en-US" sz="2000" b="1" dirty="0"/>
          </a:p>
        </p:txBody>
      </p:sp>
      <p:pic>
        <p:nvPicPr>
          <p:cNvPr id="6" name="グラフィックス 5" descr="無線マイク">
            <a:extLst>
              <a:ext uri="{FF2B5EF4-FFF2-40B4-BE49-F238E27FC236}">
                <a16:creationId xmlns:a16="http://schemas.microsoft.com/office/drawing/2014/main" id="{CB246BD9-BFC6-4CB9-948E-423A1C660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9672" y="1248283"/>
            <a:ext cx="978880" cy="978880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20FC25AE-ABB4-435D-A755-A9CC7CBD7B0C}"/>
              </a:ext>
            </a:extLst>
          </p:cNvPr>
          <p:cNvSpPr/>
          <p:nvPr/>
        </p:nvSpPr>
        <p:spPr>
          <a:xfrm>
            <a:off x="3193431" y="1553333"/>
            <a:ext cx="743954" cy="351565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39334F-6ED3-41F8-AD0A-F6BFF815C7A0}"/>
              </a:ext>
            </a:extLst>
          </p:cNvPr>
          <p:cNvSpPr txBox="1"/>
          <p:nvPr/>
        </p:nvSpPr>
        <p:spPr>
          <a:xfrm>
            <a:off x="3175496" y="1255717"/>
            <a:ext cx="1166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音声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63924EB-DE34-49FC-96B3-4EE87F507340}"/>
              </a:ext>
            </a:extLst>
          </p:cNvPr>
          <p:cNvSpPr txBox="1"/>
          <p:nvPr/>
        </p:nvSpPr>
        <p:spPr>
          <a:xfrm>
            <a:off x="3941914" y="2140660"/>
            <a:ext cx="136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マイク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D0C392B-202E-4527-A58D-0B5B6130269E}"/>
              </a:ext>
            </a:extLst>
          </p:cNvPr>
          <p:cNvSpPr txBox="1"/>
          <p:nvPr/>
        </p:nvSpPr>
        <p:spPr>
          <a:xfrm>
            <a:off x="7138429" y="1392424"/>
            <a:ext cx="2778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/>
              <a:t>1</a:t>
            </a:r>
            <a:r>
              <a:rPr kumimoji="1" lang="en-US" altLang="ja-JP" sz="2800" b="1" dirty="0"/>
              <a:t>.</a:t>
            </a:r>
            <a:r>
              <a:rPr kumimoji="1" lang="ja-JP" altLang="en-US" sz="2800" b="1" dirty="0"/>
              <a:t>音声認識</a:t>
            </a:r>
            <a:endParaRPr kumimoji="1" lang="en-US" altLang="ja-JP" sz="2800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0DDFEB6-28F2-4334-948C-1697B3151785}"/>
              </a:ext>
            </a:extLst>
          </p:cNvPr>
          <p:cNvSpPr txBox="1"/>
          <p:nvPr/>
        </p:nvSpPr>
        <p:spPr>
          <a:xfrm>
            <a:off x="7138429" y="2532409"/>
            <a:ext cx="2778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2.AI</a:t>
            </a:r>
            <a:endParaRPr kumimoji="1" lang="ja-JP" altLang="en-US" sz="28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030D26-DD7E-4F39-B7D4-BD45856124CB}"/>
              </a:ext>
            </a:extLst>
          </p:cNvPr>
          <p:cNvSpPr txBox="1"/>
          <p:nvPr/>
        </p:nvSpPr>
        <p:spPr>
          <a:xfrm>
            <a:off x="4850753" y="1232895"/>
            <a:ext cx="1508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音声データ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6908E81-115E-46BE-8737-DB04CB23E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06276" y="2009590"/>
            <a:ext cx="616037" cy="42675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7CB0B32-CE99-4F48-9395-15456D3A9136}"/>
              </a:ext>
            </a:extLst>
          </p:cNvPr>
          <p:cNvSpPr txBox="1"/>
          <p:nvPr/>
        </p:nvSpPr>
        <p:spPr>
          <a:xfrm>
            <a:off x="8166964" y="2026730"/>
            <a:ext cx="277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テキストデータに変換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314CBF9-4E83-49B8-AE74-0AE3DC4734B3}"/>
              </a:ext>
            </a:extLst>
          </p:cNvPr>
          <p:cNvSpPr txBox="1"/>
          <p:nvPr/>
        </p:nvSpPr>
        <p:spPr>
          <a:xfrm>
            <a:off x="8166964" y="3120005"/>
            <a:ext cx="20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発言</a:t>
            </a:r>
            <a:r>
              <a:rPr kumimoji="1" lang="ja-JP" altLang="en-US" b="1" dirty="0"/>
              <a:t>内容を理解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790A844-28A9-4153-AD61-9D24CA3888D1}"/>
              </a:ext>
            </a:extLst>
          </p:cNvPr>
          <p:cNvSpPr txBox="1"/>
          <p:nvPr/>
        </p:nvSpPr>
        <p:spPr>
          <a:xfrm>
            <a:off x="7074180" y="3667276"/>
            <a:ext cx="299881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/>
              <a:t>3.</a:t>
            </a:r>
            <a:r>
              <a:rPr lang="ja-JP" altLang="en-US" sz="2800" b="1" dirty="0"/>
              <a:t>データ取得</a:t>
            </a:r>
            <a:endParaRPr kumimoji="1" lang="ja-JP" altLang="en-US" sz="28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42AB231-E5FA-4817-AE97-353E963E5B15}"/>
              </a:ext>
            </a:extLst>
          </p:cNvPr>
          <p:cNvSpPr txBox="1"/>
          <p:nvPr/>
        </p:nvSpPr>
        <p:spPr>
          <a:xfrm>
            <a:off x="8114656" y="4310917"/>
            <a:ext cx="209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データを加工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35B314B8-10C5-4B95-B15F-A4610FDAE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915" y="3058584"/>
            <a:ext cx="426757" cy="615749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174C839-1786-49CF-9EB5-1426513A7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915" y="4196268"/>
            <a:ext cx="426757" cy="615749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672FBFE-D57C-4AEB-8B62-CECEC9D84ABC}"/>
              </a:ext>
            </a:extLst>
          </p:cNvPr>
          <p:cNvSpPr txBox="1"/>
          <p:nvPr/>
        </p:nvSpPr>
        <p:spPr>
          <a:xfrm>
            <a:off x="7138429" y="4805468"/>
            <a:ext cx="277846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4.</a:t>
            </a:r>
            <a:r>
              <a:rPr kumimoji="1" lang="ja-JP" altLang="en-US" sz="2800" b="1" dirty="0"/>
              <a:t> </a:t>
            </a:r>
            <a:r>
              <a:rPr lang="ja-JP" altLang="en-US" sz="2800" b="1" dirty="0"/>
              <a:t>音声合成</a:t>
            </a:r>
            <a:endParaRPr kumimoji="1" lang="ja-JP" altLang="en-US" sz="2800" b="1" dirty="0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D5BD5550-342F-4676-871C-303396009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7328" y="4514968"/>
            <a:ext cx="1591194" cy="542591"/>
          </a:xfrm>
          <a:prstGeom prst="rect">
            <a:avLst/>
          </a:prstGeom>
        </p:spPr>
      </p:pic>
      <p:pic>
        <p:nvPicPr>
          <p:cNvPr id="28" name="グラフィックス 27" descr="スピーカー">
            <a:extLst>
              <a:ext uri="{FF2B5EF4-FFF2-40B4-BE49-F238E27FC236}">
                <a16:creationId xmlns:a16="http://schemas.microsoft.com/office/drawing/2014/main" id="{220862F6-DFBE-4DE3-BA90-B205309BDC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3337" y="4310917"/>
            <a:ext cx="1115586" cy="1334701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5D5B71C-5906-42FE-B6F8-04572C0D3D96}"/>
              </a:ext>
            </a:extLst>
          </p:cNvPr>
          <p:cNvSpPr txBox="1"/>
          <p:nvPr/>
        </p:nvSpPr>
        <p:spPr>
          <a:xfrm>
            <a:off x="3698568" y="5462601"/>
            <a:ext cx="147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スピーカー</a:t>
            </a: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BC0C9535-837B-4BB9-A659-C53B36E930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8279" y="5437607"/>
            <a:ext cx="1816765" cy="536494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395DE852-9D2E-42C5-B98F-06B27354C5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84" y="4544377"/>
            <a:ext cx="1231499" cy="53649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CCBFF4C1-FBEF-461A-9B7C-85DA552F0D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3008254" y="4881558"/>
            <a:ext cx="720828" cy="390178"/>
          </a:xfrm>
          <a:prstGeom prst="rect">
            <a:avLst/>
          </a:prstGeom>
        </p:spPr>
      </p:pic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E255BE54-A907-4E51-B28B-662F86FDFC43}"/>
              </a:ext>
            </a:extLst>
          </p:cNvPr>
          <p:cNvSpPr/>
          <p:nvPr/>
        </p:nvSpPr>
        <p:spPr>
          <a:xfrm>
            <a:off x="6391007" y="1139125"/>
            <a:ext cx="4296567" cy="4467226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D9E234-F83F-4DA0-8AAF-1BE5B299F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307" y="1524723"/>
            <a:ext cx="2052024" cy="400111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BC10EA82-B9AA-4009-B093-97EFE11226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905189" y="4882215"/>
            <a:ext cx="2015142" cy="402371"/>
          </a:xfrm>
          <a:prstGeom prst="rect">
            <a:avLst/>
          </a:prstGeom>
        </p:spPr>
      </p:pic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047306FF-E7DC-4DC0-88D2-A756F368FC81}"/>
              </a:ext>
            </a:extLst>
          </p:cNvPr>
          <p:cNvSpPr/>
          <p:nvPr/>
        </p:nvSpPr>
        <p:spPr>
          <a:xfrm>
            <a:off x="590550" y="771524"/>
            <a:ext cx="11001375" cy="57626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吹き出し: 円形 44">
            <a:extLst>
              <a:ext uri="{FF2B5EF4-FFF2-40B4-BE49-F238E27FC236}">
                <a16:creationId xmlns:a16="http://schemas.microsoft.com/office/drawing/2014/main" id="{531847DC-7F7C-4390-9A1E-227AC00D9987}"/>
              </a:ext>
            </a:extLst>
          </p:cNvPr>
          <p:cNvSpPr/>
          <p:nvPr/>
        </p:nvSpPr>
        <p:spPr>
          <a:xfrm flipH="1">
            <a:off x="822976" y="868063"/>
            <a:ext cx="1587057" cy="820185"/>
          </a:xfrm>
          <a:prstGeom prst="wedgeEllipseCallout">
            <a:avLst>
              <a:gd name="adj1" fmla="val -39862"/>
              <a:gd name="adj2" fmla="val 492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今日の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天気は？</a:t>
            </a:r>
          </a:p>
        </p:txBody>
      </p:sp>
      <p:sp>
        <p:nvSpPr>
          <p:cNvPr id="46" name="吹き出し: 円形 45">
            <a:extLst>
              <a:ext uri="{FF2B5EF4-FFF2-40B4-BE49-F238E27FC236}">
                <a16:creationId xmlns:a16="http://schemas.microsoft.com/office/drawing/2014/main" id="{FF08C2EB-69D1-4D5F-B47A-54DEDBBB7AC2}"/>
              </a:ext>
            </a:extLst>
          </p:cNvPr>
          <p:cNvSpPr/>
          <p:nvPr/>
        </p:nvSpPr>
        <p:spPr>
          <a:xfrm flipH="1">
            <a:off x="3094543" y="3519517"/>
            <a:ext cx="2552747" cy="820185"/>
          </a:xfrm>
          <a:prstGeom prst="wedgeEllipseCallout">
            <a:avLst>
              <a:gd name="adj1" fmla="val 136"/>
              <a:gd name="adj2" fmla="val 737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今日は晴れです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  <p:sp>
        <p:nvSpPr>
          <p:cNvPr id="47" name="吹き出し: 円形 46">
            <a:extLst>
              <a:ext uri="{FF2B5EF4-FFF2-40B4-BE49-F238E27FC236}">
                <a16:creationId xmlns:a16="http://schemas.microsoft.com/office/drawing/2014/main" id="{2237FA94-2B9D-4AA8-B3A9-CAA8D2D3BA68}"/>
              </a:ext>
            </a:extLst>
          </p:cNvPr>
          <p:cNvSpPr/>
          <p:nvPr/>
        </p:nvSpPr>
        <p:spPr>
          <a:xfrm flipH="1">
            <a:off x="808268" y="3589438"/>
            <a:ext cx="2018397" cy="820185"/>
          </a:xfrm>
          <a:prstGeom prst="wedgeEllipseCallout">
            <a:avLst>
              <a:gd name="adj1" fmla="val -38615"/>
              <a:gd name="adj2" fmla="val 5431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ありがとう！</a:t>
            </a:r>
          </a:p>
        </p:txBody>
      </p:sp>
    </p:spTree>
    <p:extLst>
      <p:ext uri="{BB962C8B-B14F-4D97-AF65-F5344CB8AC3E}">
        <p14:creationId xmlns:p14="http://schemas.microsoft.com/office/powerpoint/2010/main" val="255415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8862F3-41A2-42B3-98BD-30932DC1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1877"/>
            <a:ext cx="10515600" cy="1152939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音声認識</a:t>
            </a:r>
            <a:r>
              <a:rPr lang="en-US" altLang="ja-JP" dirty="0"/>
              <a:t>】</a:t>
            </a:r>
            <a:r>
              <a:rPr lang="ja-JP" altLang="en-US" dirty="0"/>
              <a:t>→ </a:t>
            </a:r>
            <a:r>
              <a:rPr lang="en-US" altLang="ja-JP" dirty="0"/>
              <a:t>Julius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1899F0-246A-45A7-B30D-83F96821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音声データから、文字データを生成できる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マイクからリアルタイムの音声データを入力できる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オープンソースソフトウェア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記述文法音声認識で精度</a:t>
            </a:r>
            <a:r>
              <a:rPr lang="en-US" altLang="ja-JP" dirty="0"/>
              <a:t>UP</a:t>
            </a:r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99FCB6E-404B-4E05-8763-6EC1CD42FAFF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879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045C0-3EFC-4ADA-8018-AC3A8E48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3"/>
            <a:ext cx="10515600" cy="1325563"/>
          </a:xfrm>
        </p:spPr>
        <p:txBody>
          <a:bodyPr/>
          <a:lstStyle/>
          <a:p>
            <a:r>
              <a:rPr lang="ja-JP" altLang="en-US" sz="4800" b="1" dirty="0"/>
              <a:t>記述文法音声認識</a:t>
            </a:r>
            <a:r>
              <a:rPr lang="ja-JP" altLang="en-US" dirty="0"/>
              <a:t>とは？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FADB5B-01A3-4BFE-BD5C-D8258318B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14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dirty="0"/>
              <a:t>→辞書ファイルと文法ファイルを作成</a:t>
            </a:r>
            <a:endParaRPr kumimoji="1" lang="en-US" altLang="ja-JP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A871700-39C2-4C18-8398-81E47A628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9" y="3392983"/>
            <a:ext cx="2413679" cy="347704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931B443-48EF-40B6-9177-DFD4AB754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448" y="1983411"/>
            <a:ext cx="2823411" cy="488975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7CD1DC-AE76-4384-956B-0CF56DE102C9}"/>
              </a:ext>
            </a:extLst>
          </p:cNvPr>
          <p:cNvSpPr txBox="1"/>
          <p:nvPr/>
        </p:nvSpPr>
        <p:spPr>
          <a:xfrm>
            <a:off x="132346" y="2505873"/>
            <a:ext cx="2979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辞書ファイル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EA4FB12-6933-4672-AAAD-8691FB08D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143" y="3392983"/>
            <a:ext cx="5474983" cy="225951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2D687C2-4186-4917-BC70-87F9AFC9FD50}"/>
              </a:ext>
            </a:extLst>
          </p:cNvPr>
          <p:cNvSpPr txBox="1"/>
          <p:nvPr/>
        </p:nvSpPr>
        <p:spPr>
          <a:xfrm>
            <a:off x="8059056" y="2808208"/>
            <a:ext cx="2979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文法ファイル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779FB72-ABE3-48C9-9388-C3E7673BC144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3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8D1E52-1FE3-424C-A02A-A92FBB99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【AI】→ TensorFlow(?)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B5DBE-E7E6-43F0-8747-65CE319F9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発話意図分類という役割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与えられたテキストから、質問内容を判断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ニューラルネットワークを使用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※</a:t>
            </a:r>
            <a:r>
              <a:rPr lang="ja-JP" altLang="en-US" dirty="0"/>
              <a:t>この部分は変更になる可能性が大いにある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1DA321-4BA2-4895-9286-515DC5702C47}"/>
              </a:ext>
            </a:extLst>
          </p:cNvPr>
          <p:cNvSpPr txBox="1"/>
          <p:nvPr/>
        </p:nvSpPr>
        <p:spPr>
          <a:xfrm>
            <a:off x="116746" y="74326"/>
            <a:ext cx="72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solidFill>
                  <a:srgbClr val="FF0000"/>
                </a:solidFill>
              </a:rPr>
              <a:t>※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673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504</TotalTime>
  <Words>422</Words>
  <Application>Microsoft Office PowerPoint</Application>
  <PresentationFormat>ワイド画面</PresentationFormat>
  <Paragraphs>118</Paragraphs>
  <Slides>22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8" baseType="lpstr">
      <vt:lpstr>BIZ UDPゴシック</vt:lpstr>
      <vt:lpstr>游ゴシック</vt:lpstr>
      <vt:lpstr>游ゴシック Light</vt:lpstr>
      <vt:lpstr>Arial</vt:lpstr>
      <vt:lpstr>Palatino Linotype</vt:lpstr>
      <vt:lpstr>Office テーマ</vt:lpstr>
      <vt:lpstr>AIスピーカー　YoSiE</vt:lpstr>
      <vt:lpstr>AIスピーカー とは</vt:lpstr>
      <vt:lpstr>YoSiEの外見</vt:lpstr>
      <vt:lpstr>YoSiEの振る舞い</vt:lpstr>
      <vt:lpstr>YoSiEに出来ること</vt:lpstr>
      <vt:lpstr>PowerPoint プレゼンテーション</vt:lpstr>
      <vt:lpstr>【音声認識】→ Julius </vt:lpstr>
      <vt:lpstr>記述文法音声認識とは？</vt:lpstr>
      <vt:lpstr>【AI】→ TensorFlow(?)</vt:lpstr>
      <vt:lpstr>ニューラルネットワークとは</vt:lpstr>
      <vt:lpstr>データを取得</vt:lpstr>
      <vt:lpstr>【スクレイピング】→ beautifulsoup4</vt:lpstr>
      <vt:lpstr>スクレイピングの実行結果</vt:lpstr>
      <vt:lpstr>【音声合成】→ Open JTalk</vt:lpstr>
      <vt:lpstr>本体：Raspberry Pi(通称:ラズパイ)</vt:lpstr>
      <vt:lpstr>このプロジェクトについて</vt:lpstr>
      <vt:lpstr>プロジェクトの管理・進め方について</vt:lpstr>
      <vt:lpstr>【GitHub】</vt:lpstr>
      <vt:lpstr>【brabio】</vt:lpstr>
      <vt:lpstr>【slack】</vt:lpstr>
      <vt:lpstr>これから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AIスピーカーYoSiE</dc:title>
  <dc:creator>rikie</dc:creator>
  <cp:lastModifiedBy>力石 鈴之佑</cp:lastModifiedBy>
  <cp:revision>51</cp:revision>
  <dcterms:created xsi:type="dcterms:W3CDTF">2021-09-29T01:00:40Z</dcterms:created>
  <dcterms:modified xsi:type="dcterms:W3CDTF">2021-10-05T05:37:25Z</dcterms:modified>
</cp:coreProperties>
</file>